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74" r:id="rId3"/>
    <p:sldId id="275" r:id="rId4"/>
    <p:sldId id="276" r:id="rId5"/>
    <p:sldId id="282" r:id="rId6"/>
    <p:sldId id="281" r:id="rId7"/>
    <p:sldId id="277" r:id="rId8"/>
    <p:sldId id="278" r:id="rId9"/>
    <p:sldId id="279" r:id="rId10"/>
    <p:sldId id="283" r:id="rId11"/>
    <p:sldId id="284" r:id="rId12"/>
    <p:sldId id="286" r:id="rId13"/>
    <p:sldId id="28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DCFF"/>
    <a:srgbClr val="45DBFF"/>
    <a:srgbClr val="29ABE2"/>
    <a:srgbClr val="41A4FE"/>
    <a:srgbClr val="52DCFF"/>
    <a:srgbClr val="04B7FE"/>
    <a:srgbClr val="6CE6FF"/>
    <a:srgbClr val="45AAFF"/>
    <a:srgbClr val="9CCFFE"/>
    <a:srgbClr val="8CC8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378" autoAdjust="0"/>
  </p:normalViewPr>
  <p:slideViewPr>
    <p:cSldViewPr snapToGrid="0" showGuides="1">
      <p:cViewPr>
        <p:scale>
          <a:sx n="94" d="100"/>
          <a:sy n="94" d="100"/>
        </p:scale>
        <p:origin x="2814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D10C-5F98-4FB4-9EA8-A7523C9CF3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CE323D-C349-467F-B7D0-8DEFC298BB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FCFB5-EF0E-4B7D-A945-E1CEF43E7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4F1BF-3BC5-4D73-B17E-D5B4493A7B0A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1E740-88CC-479E-A466-5A82B4C87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DB9F2-6F2E-46DB-8CA2-70F161649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87359-36EB-4382-BE4E-9670C0240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403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852EB-4C17-4788-B3FA-516229C8D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305916-DCC2-42C8-B1DA-A0C57A7F63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3F0CD-FB26-42DB-95E9-76E9EE168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4F1BF-3BC5-4D73-B17E-D5B4493A7B0A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403C5-EE5E-4DF4-B74B-68682CCCD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94720-8A3E-43F2-B682-97F737589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87359-36EB-4382-BE4E-9670C0240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81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3BDF82-D201-4B18-B730-1BA226C09E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E6FFB7-22E5-471A-AA26-560EBABE30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21B6A-ADAD-462E-A314-B82B111C9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4F1BF-3BC5-4D73-B17E-D5B4493A7B0A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697B2-6E11-48B7-B396-DBB06B1F1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CA9A7-0B4B-4902-9C92-A3C29F09F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87359-36EB-4382-BE4E-9670C0240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612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B4F86-B5CC-470B-8366-F72D94047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2D809-FE4B-4D41-87CC-C732000DB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3102A-C1A8-4882-A670-CFCA071CB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4F1BF-3BC5-4D73-B17E-D5B4493A7B0A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DDE9A-2E2B-4975-B51D-3D21D0776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59CEB-2811-48E0-B9F3-100B86372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87359-36EB-4382-BE4E-9670C0240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014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10169-3832-4F7D-A919-945FBBD1C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10A3E-577A-4427-B94B-564F2EB98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A47D1-F730-456A-8D92-DC28912A9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4F1BF-3BC5-4D73-B17E-D5B4493A7B0A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6EF83-1A37-4678-9464-25956FB06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09E8B-E9DA-4CE1-86C4-C4F651F45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87359-36EB-4382-BE4E-9670C0240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325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EB862-38A8-48CE-8254-4B5879D28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29775-06D9-48B7-9FF9-90519D666B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562A59-DC0F-4D1C-AE5A-6CBE445BF0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0AD242-DFFC-4F63-9DF2-D2400228B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4F1BF-3BC5-4D73-B17E-D5B4493A7B0A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33CAFC-78C1-4C3E-847D-7F9B063B0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EAB0C3-0425-4E04-AD91-3413FAC26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87359-36EB-4382-BE4E-9670C0240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0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1E7E2-713A-4906-BC64-EA658B055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D43EF9-4489-4020-9959-E1D8EB2E6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BEEA8A-1995-44F0-855D-843B5DE7EC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F9EC99-7A56-4F38-A231-7E43A469CE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865EC1-1CCF-4B67-9DDD-08061A7311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02DFCE-A5C8-47CC-AAE0-1BF18EB91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4F1BF-3BC5-4D73-B17E-D5B4493A7B0A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E85A11-3041-496F-8E78-D903DA051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7735B4-CBE5-49CE-810C-18B2301F2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87359-36EB-4382-BE4E-9670C0240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789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F8354-941B-4333-AC7A-88D458032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1674D6-A8DA-436D-BE88-58D52A8E6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4F1BF-3BC5-4D73-B17E-D5B4493A7B0A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28B3E8-5DEA-4BE0-A706-6AF3502B4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B403C-5221-474A-908A-381445130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87359-36EB-4382-BE4E-9670C0240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579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EE49F2-2784-4E7F-90AA-07E715962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4F1BF-3BC5-4D73-B17E-D5B4493A7B0A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37B952-4448-4762-9673-3B7A59302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76A71-4CED-473E-9AAC-F2DEF6967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87359-36EB-4382-BE4E-9670C0240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742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4019D-7B89-4A63-BE89-B8BAF054C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F204E-49AF-4A90-89C1-BF5AEB361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5A047E-2041-4444-AD7F-37296F66A3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71CA5D-D56C-4BF7-9040-4F1A07E3D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4F1BF-3BC5-4D73-B17E-D5B4493A7B0A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82449E-86B7-4FF0-9545-AC39E6A72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D8B397-4AB1-44D3-9216-989AC821E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87359-36EB-4382-BE4E-9670C0240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158FE-4687-4788-BE89-E9D6D5CAC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E8DA77-29C3-4840-BFBC-71C3692787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67FFD3-8D26-499A-8932-CACC78B92B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E2E2BA-C43B-4B58-8B97-089EB6E1E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4F1BF-3BC5-4D73-B17E-D5B4493A7B0A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A194B9-9882-4A35-8656-ACCB40A73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F4331B-C8C3-41A8-9AED-81178B59A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87359-36EB-4382-BE4E-9670C0240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29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343C18-4E2F-415C-AB30-FDF5BF02E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7434C0-F31D-4379-8FD3-76EF4A2649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FC5BF-B817-4982-9BBA-9CBE1BD5F2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4F1BF-3BC5-4D73-B17E-D5B4493A7B0A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564964-D3D1-4F0F-A711-5C3C410242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68BFE-9CEE-49B5-AEED-C6D150E3C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587359-36EB-4382-BE4E-9670C0240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33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hyperlink" Target="https://www.youtube.com/channel/UCeeQAqQNYrpYoMQWYXDRlGQ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vtlyr.com/AllEmailTemplates/Pdf/OVTLYR.pdf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0621AF9-7D50-4FD7-BFAB-0CE951F291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14504" t="35759" r="13900" b="27942"/>
          <a:stretch/>
        </p:blipFill>
        <p:spPr>
          <a:xfrm>
            <a:off x="0" y="999462"/>
            <a:ext cx="12192001" cy="54438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CD902DD-4833-41DC-9D8E-7F46F54FA8AE}"/>
              </a:ext>
            </a:extLst>
          </p:cNvPr>
          <p:cNvSpPr/>
          <p:nvPr/>
        </p:nvSpPr>
        <p:spPr>
          <a:xfrm>
            <a:off x="0" y="0"/>
            <a:ext cx="12192000" cy="999461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EAC75D-A547-4669-86AA-009D7B2D4D70}"/>
              </a:ext>
            </a:extLst>
          </p:cNvPr>
          <p:cNvSpPr txBox="1"/>
          <p:nvPr/>
        </p:nvSpPr>
        <p:spPr>
          <a:xfrm>
            <a:off x="556436" y="1685581"/>
            <a:ext cx="5539563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Clarity </a:t>
            </a:r>
            <a:r>
              <a:rPr lang="en-US" sz="32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for</a:t>
            </a:r>
            <a:r>
              <a:rPr lang="en-US" sz="36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Stock Investments</a:t>
            </a:r>
            <a:endParaRPr lang="en-US" sz="32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endParaRPr lang="en-US" sz="12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r>
              <a:rPr lang="en-US" sz="2400" dirty="0">
                <a:solidFill>
                  <a:srgbClr val="0070C0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Empowering Smart Investors</a:t>
            </a:r>
          </a:p>
          <a:p>
            <a:endParaRPr lang="en-US" sz="600" dirty="0">
              <a:solidFill>
                <a:srgbClr val="0070C0"/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r>
              <a:rPr lang="en-US" sz="2400" dirty="0">
                <a:solidFill>
                  <a:srgbClr val="0070C0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with Leading Behavioral Data</a:t>
            </a:r>
          </a:p>
        </p:txBody>
      </p:sp>
      <p:pic>
        <p:nvPicPr>
          <p:cNvPr id="10" name="Picture 9" descr="Logo&#10;&#10;Description automatically generated with low confidence">
            <a:extLst>
              <a:ext uri="{FF2B5EF4-FFF2-40B4-BE49-F238E27FC236}">
                <a16:creationId xmlns:a16="http://schemas.microsoft.com/office/drawing/2014/main" id="{767123BF-7A4B-4583-AE21-D0BCC1133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58" y="144379"/>
            <a:ext cx="2009274" cy="5757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C06DD8-5E06-45E7-A93F-0DBE7323D248}"/>
              </a:ext>
            </a:extLst>
          </p:cNvPr>
          <p:cNvSpPr txBox="1"/>
          <p:nvPr/>
        </p:nvSpPr>
        <p:spPr>
          <a:xfrm>
            <a:off x="2683041" y="319973"/>
            <a:ext cx="95089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Home	About	Resources					Hi, [Name]</a:t>
            </a:r>
            <a:endParaRPr lang="en-US" sz="1600" b="1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6" name="L-Shape 5">
            <a:extLst>
              <a:ext uri="{FF2B5EF4-FFF2-40B4-BE49-F238E27FC236}">
                <a16:creationId xmlns:a16="http://schemas.microsoft.com/office/drawing/2014/main" id="{3D08418D-FAFC-4982-92E1-CA9F33167AEC}"/>
              </a:ext>
            </a:extLst>
          </p:cNvPr>
          <p:cNvSpPr>
            <a:spLocks noChangeAspect="1"/>
          </p:cNvSpPr>
          <p:nvPr/>
        </p:nvSpPr>
        <p:spPr>
          <a:xfrm rot="-2700000">
            <a:off x="11349122" y="428587"/>
            <a:ext cx="182880" cy="182880"/>
          </a:xfrm>
          <a:prstGeom prst="corner">
            <a:avLst>
              <a:gd name="adj1" fmla="val 43974"/>
              <a:gd name="adj2" fmla="val 40961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13CCFE-8DE1-4349-9C2B-905635EEE1D3}"/>
              </a:ext>
            </a:extLst>
          </p:cNvPr>
          <p:cNvCxnSpPr>
            <a:cxnSpLocks/>
          </p:cNvCxnSpPr>
          <p:nvPr/>
        </p:nvCxnSpPr>
        <p:spPr>
          <a:xfrm>
            <a:off x="0" y="6443345"/>
            <a:ext cx="12192000" cy="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F914895-B984-4AD5-81E7-A1493A0B97D9}"/>
              </a:ext>
            </a:extLst>
          </p:cNvPr>
          <p:cNvSpPr txBox="1"/>
          <p:nvPr/>
        </p:nvSpPr>
        <p:spPr>
          <a:xfrm>
            <a:off x="0" y="6392017"/>
            <a:ext cx="1605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+mj-lt"/>
                <a:ea typeface="Yu Gothic UI Light" panose="020B0300000000000000" pitchFamily="34" charset="-128"/>
              </a:rPr>
              <a:t>Page break</a:t>
            </a:r>
            <a:endParaRPr lang="en-US" i="1" dirty="0">
              <a:solidFill>
                <a:srgbClr val="FF0000"/>
              </a:solidFill>
              <a:latin typeface="+mj-lt"/>
              <a:ea typeface="Yu Gothic UI Light" panose="020B0300000000000000" pitchFamily="34" charset="-128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2E08266-D095-43F8-A952-37CA6792660E}"/>
              </a:ext>
            </a:extLst>
          </p:cNvPr>
          <p:cNvSpPr/>
          <p:nvPr/>
        </p:nvSpPr>
        <p:spPr>
          <a:xfrm>
            <a:off x="556436" y="4130642"/>
            <a:ext cx="2126605" cy="548640"/>
          </a:xfrm>
          <a:prstGeom prst="roundRect">
            <a:avLst>
              <a:gd name="adj" fmla="val 50000"/>
            </a:avLst>
          </a:prstGeom>
          <a:solidFill>
            <a:srgbClr val="41A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Register Now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C01D7F5-A4F9-4C5D-B92B-91BFF49082CD}"/>
              </a:ext>
            </a:extLst>
          </p:cNvPr>
          <p:cNvSpPr/>
          <p:nvPr/>
        </p:nvSpPr>
        <p:spPr>
          <a:xfrm>
            <a:off x="556437" y="3556228"/>
            <a:ext cx="3701664" cy="365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Email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F94D3C-5403-47D4-B174-E682C3F124CF}"/>
              </a:ext>
            </a:extLst>
          </p:cNvPr>
          <p:cNvSpPr txBox="1"/>
          <p:nvPr/>
        </p:nvSpPr>
        <p:spPr>
          <a:xfrm>
            <a:off x="556437" y="4680849"/>
            <a:ext cx="3701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* Free 2021, No Billing Info Required.</a:t>
            </a:r>
            <a:endParaRPr lang="en-US" sz="14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C29B8A-0F85-4C04-A632-35365A1AC94E}"/>
              </a:ext>
            </a:extLst>
          </p:cNvPr>
          <p:cNvSpPr txBox="1"/>
          <p:nvPr/>
        </p:nvSpPr>
        <p:spPr>
          <a:xfrm rot="1678390">
            <a:off x="9252337" y="1457703"/>
            <a:ext cx="1850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+mj-lt"/>
                <a:ea typeface="Yu Gothic UI Light" panose="020B0300000000000000" pitchFamily="34" charset="-128"/>
              </a:rPr>
              <a:t>Vector Image</a:t>
            </a:r>
            <a:endParaRPr lang="en-US" i="1" dirty="0">
              <a:solidFill>
                <a:srgbClr val="FF0000"/>
              </a:solidFill>
              <a:latin typeface="+mj-lt"/>
              <a:ea typeface="Yu Gothic UI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4462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>
            <a:extLst>
              <a:ext uri="{FF2B5EF4-FFF2-40B4-BE49-F238E27FC236}">
                <a16:creationId xmlns:a16="http://schemas.microsoft.com/office/drawing/2014/main" id="{B1B4DF2C-4E2D-41C0-8AF4-E84A76F410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496" t="7289"/>
          <a:stretch/>
        </p:blipFill>
        <p:spPr bwMode="auto">
          <a:xfrm flipH="1">
            <a:off x="7796467" y="-1240"/>
            <a:ext cx="4395533" cy="372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A3537C80-8436-4AEA-8127-8F80942608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496" t="7289" r="40130"/>
          <a:stretch/>
        </p:blipFill>
        <p:spPr bwMode="auto">
          <a:xfrm flipH="1">
            <a:off x="10664455" y="0"/>
            <a:ext cx="1527544" cy="372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90B84B-CE80-4A22-B6D6-C2EAFAC530B2}"/>
              </a:ext>
            </a:extLst>
          </p:cNvPr>
          <p:cNvSpPr txBox="1"/>
          <p:nvPr/>
        </p:nvSpPr>
        <p:spPr>
          <a:xfrm>
            <a:off x="563524" y="978790"/>
            <a:ext cx="11064954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Try OVTLYR Absolutely FREE during </a:t>
            </a:r>
          </a:p>
          <a:p>
            <a:r>
              <a:rPr lang="en-US" sz="32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Our Extended Pilot Launch for 2021!</a:t>
            </a:r>
          </a:p>
          <a:p>
            <a:endParaRPr lang="en-US" sz="12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We’re still adding features for the final release, but that’s no reason not </a:t>
            </a:r>
          </a:p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to use the already capable OVTLYR data to improve your equity positions.</a:t>
            </a:r>
          </a:p>
          <a:p>
            <a:endParaRPr lang="en-US" sz="6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lvl="1"/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Sign up with just an email. No billing info necessary!</a:t>
            </a:r>
          </a:p>
          <a:p>
            <a:pPr lvl="1"/>
            <a:endParaRPr lang="en-US" sz="6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lvl="1"/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No contracts, no obligations. Month-to-month billing for premium plans after 2021.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A8F063-2C1F-47FA-8FD5-9355ADECFDFE}"/>
              </a:ext>
            </a:extLst>
          </p:cNvPr>
          <p:cNvCxnSpPr>
            <a:cxnSpLocks/>
          </p:cNvCxnSpPr>
          <p:nvPr/>
        </p:nvCxnSpPr>
        <p:spPr>
          <a:xfrm>
            <a:off x="0" y="6443345"/>
            <a:ext cx="12192000" cy="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3C702E0-907B-4929-B304-C2A46F6B80E5}"/>
              </a:ext>
            </a:extLst>
          </p:cNvPr>
          <p:cNvSpPr txBox="1"/>
          <p:nvPr/>
        </p:nvSpPr>
        <p:spPr>
          <a:xfrm>
            <a:off x="0" y="6392017"/>
            <a:ext cx="1605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+mj-lt"/>
                <a:ea typeface="Yu Gothic UI Light" panose="020B0300000000000000" pitchFamily="34" charset="-128"/>
              </a:rPr>
              <a:t>Page break</a:t>
            </a:r>
            <a:endParaRPr lang="en-US" i="1" dirty="0">
              <a:solidFill>
                <a:srgbClr val="FF0000"/>
              </a:solidFill>
              <a:latin typeface="+mj-lt"/>
              <a:ea typeface="Yu Gothic UI Light" panose="020B0300000000000000" pitchFamily="34" charset="-128"/>
            </a:endParaRPr>
          </a:p>
        </p:txBody>
      </p:sp>
      <p:sp>
        <p:nvSpPr>
          <p:cNvPr id="18" name="L-Shape 17">
            <a:extLst>
              <a:ext uri="{FF2B5EF4-FFF2-40B4-BE49-F238E27FC236}">
                <a16:creationId xmlns:a16="http://schemas.microsoft.com/office/drawing/2014/main" id="{BC2CA8F3-511E-470F-8121-B59CF49CF24A}"/>
              </a:ext>
            </a:extLst>
          </p:cNvPr>
          <p:cNvSpPr>
            <a:spLocks noChangeAspect="1"/>
          </p:cNvSpPr>
          <p:nvPr/>
        </p:nvSpPr>
        <p:spPr>
          <a:xfrm rot="13500000">
            <a:off x="601402" y="3097848"/>
            <a:ext cx="182880" cy="182880"/>
          </a:xfrm>
          <a:prstGeom prst="corner">
            <a:avLst>
              <a:gd name="adj1" fmla="val 43974"/>
              <a:gd name="adj2" fmla="val 40961"/>
            </a:avLst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7FCC4CAE-4222-4C00-A43B-9C444C552341}"/>
              </a:ext>
            </a:extLst>
          </p:cNvPr>
          <p:cNvSpPr>
            <a:spLocks noChangeAspect="1"/>
          </p:cNvSpPr>
          <p:nvPr/>
        </p:nvSpPr>
        <p:spPr>
          <a:xfrm rot="13500000">
            <a:off x="601402" y="3577272"/>
            <a:ext cx="182880" cy="182880"/>
          </a:xfrm>
          <a:prstGeom prst="corner">
            <a:avLst>
              <a:gd name="adj1" fmla="val 43974"/>
              <a:gd name="adj2" fmla="val 40961"/>
            </a:avLst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277177E-03FB-4386-8B30-760269EAF66C}"/>
              </a:ext>
            </a:extLst>
          </p:cNvPr>
          <p:cNvSpPr/>
          <p:nvPr/>
        </p:nvSpPr>
        <p:spPr>
          <a:xfrm>
            <a:off x="5032697" y="5057688"/>
            <a:ext cx="2126605" cy="548640"/>
          </a:xfrm>
          <a:prstGeom prst="roundRect">
            <a:avLst>
              <a:gd name="adj" fmla="val 50000"/>
            </a:avLst>
          </a:prstGeom>
          <a:solidFill>
            <a:srgbClr val="41A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Join our Pilot!</a:t>
            </a:r>
          </a:p>
        </p:txBody>
      </p:sp>
    </p:spTree>
    <p:extLst>
      <p:ext uri="{BB962C8B-B14F-4D97-AF65-F5344CB8AC3E}">
        <p14:creationId xmlns:p14="http://schemas.microsoft.com/office/powerpoint/2010/main" val="2744959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7E4A57B-B76D-4222-B0B9-F0F987327A5E}"/>
              </a:ext>
            </a:extLst>
          </p:cNvPr>
          <p:cNvSpPr txBox="1"/>
          <p:nvPr/>
        </p:nvSpPr>
        <p:spPr>
          <a:xfrm>
            <a:off x="563518" y="978790"/>
            <a:ext cx="1106495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It’s Time to Democratize the Power of Behavioral Analytics. </a:t>
            </a:r>
          </a:p>
          <a:p>
            <a:endParaRPr lang="en-US" sz="12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OVTLYR will always offer a free tier with enough insights to help new investors reduce their market risk while building their portfolio WITHOUT an additional price burden.</a:t>
            </a:r>
          </a:p>
          <a:p>
            <a:endParaRPr lang="en-US" sz="6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Premium plans will be priced with “aggressive affordability” in mind.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A8F063-2C1F-47FA-8FD5-9355ADECFDFE}"/>
              </a:ext>
            </a:extLst>
          </p:cNvPr>
          <p:cNvCxnSpPr>
            <a:cxnSpLocks/>
          </p:cNvCxnSpPr>
          <p:nvPr/>
        </p:nvCxnSpPr>
        <p:spPr>
          <a:xfrm>
            <a:off x="0" y="6443345"/>
            <a:ext cx="12192000" cy="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3C702E0-907B-4929-B304-C2A46F6B80E5}"/>
              </a:ext>
            </a:extLst>
          </p:cNvPr>
          <p:cNvSpPr txBox="1"/>
          <p:nvPr/>
        </p:nvSpPr>
        <p:spPr>
          <a:xfrm>
            <a:off x="0" y="6392017"/>
            <a:ext cx="1605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+mj-lt"/>
                <a:ea typeface="Yu Gothic UI Light" panose="020B0300000000000000" pitchFamily="34" charset="-128"/>
              </a:rPr>
              <a:t>Page break</a:t>
            </a:r>
            <a:endParaRPr lang="en-US" i="1" dirty="0">
              <a:solidFill>
                <a:srgbClr val="FF0000"/>
              </a:solidFill>
              <a:latin typeface="+mj-lt"/>
              <a:ea typeface="Yu Gothic UI Light" panose="020B03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FA07E1-98ED-4F86-849D-1FDF34DB7620}"/>
              </a:ext>
            </a:extLst>
          </p:cNvPr>
          <p:cNvSpPr txBox="1"/>
          <p:nvPr/>
        </p:nvSpPr>
        <p:spPr>
          <a:xfrm>
            <a:off x="563518" y="3429000"/>
            <a:ext cx="11064958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We Need Your Help. </a:t>
            </a:r>
          </a:p>
          <a:p>
            <a:endParaRPr lang="en-US" sz="12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Feedback from our members helps us to build the solutions you want, the way you want it. We LOVE hearing from you!</a:t>
            </a:r>
          </a:p>
        </p:txBody>
      </p:sp>
    </p:spTree>
    <p:extLst>
      <p:ext uri="{BB962C8B-B14F-4D97-AF65-F5344CB8AC3E}">
        <p14:creationId xmlns:p14="http://schemas.microsoft.com/office/powerpoint/2010/main" val="3716482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30EAA045-7948-42E9-A9AC-A7FD9E539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3416"/>
            <a:ext cx="12192000" cy="221284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A8F063-2C1F-47FA-8FD5-9355ADECFDFE}"/>
              </a:ext>
            </a:extLst>
          </p:cNvPr>
          <p:cNvCxnSpPr>
            <a:cxnSpLocks/>
          </p:cNvCxnSpPr>
          <p:nvPr/>
        </p:nvCxnSpPr>
        <p:spPr>
          <a:xfrm>
            <a:off x="0" y="6443345"/>
            <a:ext cx="12192000" cy="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3C702E0-907B-4929-B304-C2A46F6B80E5}"/>
              </a:ext>
            </a:extLst>
          </p:cNvPr>
          <p:cNvSpPr txBox="1"/>
          <p:nvPr/>
        </p:nvSpPr>
        <p:spPr>
          <a:xfrm>
            <a:off x="0" y="6392017"/>
            <a:ext cx="1605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+mj-lt"/>
                <a:ea typeface="Yu Gothic UI Light" panose="020B0300000000000000" pitchFamily="34" charset="-128"/>
              </a:rPr>
              <a:t>Page break</a:t>
            </a:r>
            <a:endParaRPr lang="en-US" i="1" dirty="0">
              <a:solidFill>
                <a:srgbClr val="FF0000"/>
              </a:solidFill>
              <a:latin typeface="+mj-lt"/>
              <a:ea typeface="Yu Gothic UI Light" panose="020B0300000000000000" pitchFamily="34" charset="-128"/>
            </a:endParaRPr>
          </a:p>
        </p:txBody>
      </p:sp>
      <p:pic>
        <p:nvPicPr>
          <p:cNvPr id="10242" name="Picture 2" descr="Yahoo! Finance - Wikipedia">
            <a:extLst>
              <a:ext uri="{FF2B5EF4-FFF2-40B4-BE49-F238E27FC236}">
                <a16:creationId xmlns:a16="http://schemas.microsoft.com/office/drawing/2014/main" id="{54302361-7566-4B01-B230-B88D881B65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6" t="21853" r="10482" b="21932"/>
          <a:stretch/>
        </p:blipFill>
        <p:spPr bwMode="auto">
          <a:xfrm>
            <a:off x="7753350" y="3630191"/>
            <a:ext cx="2636222" cy="99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News and Announcements | DrOwl">
            <a:extLst>
              <a:ext uri="{FF2B5EF4-FFF2-40B4-BE49-F238E27FC236}">
                <a16:creationId xmlns:a16="http://schemas.microsoft.com/office/drawing/2014/main" id="{3A98944F-7153-4FCD-A1BD-CF0BCEDE7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828" y="3940063"/>
            <a:ext cx="2636222" cy="37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Forbes - Logos Download">
            <a:extLst>
              <a:ext uri="{FF2B5EF4-FFF2-40B4-BE49-F238E27FC236}">
                <a16:creationId xmlns:a16="http://schemas.microsoft.com/office/drawing/2014/main" id="{417E5712-D28D-419E-8D43-1F27B5B54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306" y="3781650"/>
            <a:ext cx="2636222" cy="68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0FFF1920-60E0-4E62-AFF5-1D6FD977DB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6" t="24968" r="17536" b="24731"/>
          <a:stretch/>
        </p:blipFill>
        <p:spPr bwMode="auto">
          <a:xfrm>
            <a:off x="3288175" y="4620999"/>
            <a:ext cx="2636222" cy="14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Welcome to the OneSpan Community | OneSpan Community Platform">
            <a:extLst>
              <a:ext uri="{FF2B5EF4-FFF2-40B4-BE49-F238E27FC236}">
                <a16:creationId xmlns:a16="http://schemas.microsoft.com/office/drawing/2014/main" id="{CB4A00DA-14E8-4E40-BD70-8D8169E22B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1" t="29677" r="6146" b="30677"/>
          <a:stretch/>
        </p:blipFill>
        <p:spPr bwMode="auto">
          <a:xfrm>
            <a:off x="6255697" y="5009101"/>
            <a:ext cx="2636222" cy="6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34436F-A7B4-4DFB-8B51-07C21F124132}"/>
              </a:ext>
            </a:extLst>
          </p:cNvPr>
          <p:cNvSpPr txBox="1"/>
          <p:nvPr/>
        </p:nvSpPr>
        <p:spPr>
          <a:xfrm>
            <a:off x="7737472" y="978789"/>
            <a:ext cx="389101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Want to Watch our </a:t>
            </a:r>
          </a:p>
          <a:p>
            <a:pPr algn="r"/>
            <a:r>
              <a:rPr lang="en-US" sz="3200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Co-Founder Manage </a:t>
            </a:r>
          </a:p>
          <a:p>
            <a:pPr algn="r"/>
            <a:r>
              <a:rPr lang="en-US" sz="3200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His Personal Portfolio </a:t>
            </a:r>
          </a:p>
          <a:p>
            <a:pPr algn="r"/>
            <a:r>
              <a:rPr lang="en-US" sz="3200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Using OVTLYR?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AB536EE-A935-4B98-947F-71200D69D285}"/>
              </a:ext>
            </a:extLst>
          </p:cNvPr>
          <p:cNvCxnSpPr>
            <a:cxnSpLocks/>
          </p:cNvCxnSpPr>
          <p:nvPr/>
        </p:nvCxnSpPr>
        <p:spPr>
          <a:xfrm>
            <a:off x="1306113" y="8274672"/>
            <a:ext cx="14813280" cy="6318"/>
          </a:xfrm>
          <a:prstGeom prst="line">
            <a:avLst/>
          </a:prstGeom>
          <a:ln w="63500" cap="rnd">
            <a:gradFill flip="none" rotWithShape="1">
              <a:gsLst>
                <a:gs pos="20000">
                  <a:schemeClr val="bg1"/>
                </a:gs>
                <a:gs pos="95000">
                  <a:srgbClr val="00FFF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1F9BA47B-8A87-4B02-A2E3-E93759731DBE}"/>
              </a:ext>
            </a:extLst>
          </p:cNvPr>
          <p:cNvSpPr>
            <a:spLocks noChangeAspect="1"/>
          </p:cNvSpPr>
          <p:nvPr/>
        </p:nvSpPr>
        <p:spPr>
          <a:xfrm>
            <a:off x="1167594" y="7573690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E6397F3-C316-4270-B0ED-E4B936FDA530}"/>
              </a:ext>
            </a:extLst>
          </p:cNvPr>
          <p:cNvCxnSpPr>
            <a:cxnSpLocks/>
            <a:stCxn id="22" idx="4"/>
          </p:cNvCxnSpPr>
          <p:nvPr/>
        </p:nvCxnSpPr>
        <p:spPr>
          <a:xfrm>
            <a:off x="1304754" y="7848010"/>
            <a:ext cx="0" cy="427356"/>
          </a:xfrm>
          <a:prstGeom prst="line">
            <a:avLst/>
          </a:prstGeom>
          <a:ln w="635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813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90B84B-CE80-4A22-B6D6-C2EAFAC530B2}"/>
              </a:ext>
            </a:extLst>
          </p:cNvPr>
          <p:cNvSpPr txBox="1"/>
          <p:nvPr/>
        </p:nvSpPr>
        <p:spPr>
          <a:xfrm>
            <a:off x="563524" y="978790"/>
            <a:ext cx="11064954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F.A.Q.s</a:t>
            </a:r>
          </a:p>
          <a:p>
            <a:endParaRPr lang="en-US" sz="12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lvl="1"/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Text…</a:t>
            </a:r>
          </a:p>
          <a:p>
            <a:endParaRPr lang="en-US" sz="6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lvl="1"/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Text…</a:t>
            </a:r>
          </a:p>
          <a:p>
            <a:pPr lvl="1"/>
            <a:endParaRPr lang="en-US" sz="6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lvl="1"/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Text…</a:t>
            </a:r>
          </a:p>
          <a:p>
            <a:endParaRPr lang="en-US" sz="6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lvl="1"/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Text…</a:t>
            </a:r>
          </a:p>
          <a:p>
            <a:pPr lvl="1"/>
            <a:endParaRPr lang="en-US" sz="6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lvl="1"/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Text…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A8F063-2C1F-47FA-8FD5-9355ADECFDFE}"/>
              </a:ext>
            </a:extLst>
          </p:cNvPr>
          <p:cNvCxnSpPr>
            <a:cxnSpLocks/>
          </p:cNvCxnSpPr>
          <p:nvPr/>
        </p:nvCxnSpPr>
        <p:spPr>
          <a:xfrm>
            <a:off x="0" y="6443345"/>
            <a:ext cx="12192000" cy="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3C702E0-907B-4929-B304-C2A46F6B80E5}"/>
              </a:ext>
            </a:extLst>
          </p:cNvPr>
          <p:cNvSpPr txBox="1"/>
          <p:nvPr/>
        </p:nvSpPr>
        <p:spPr>
          <a:xfrm>
            <a:off x="0" y="6392017"/>
            <a:ext cx="1605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+mj-lt"/>
                <a:ea typeface="Yu Gothic UI Light" panose="020B0300000000000000" pitchFamily="34" charset="-128"/>
              </a:rPr>
              <a:t>Page break</a:t>
            </a:r>
            <a:endParaRPr lang="en-US" i="1" dirty="0">
              <a:solidFill>
                <a:srgbClr val="FF0000"/>
              </a:solidFill>
              <a:latin typeface="+mj-lt"/>
              <a:ea typeface="Yu Gothic UI Light" panose="020B0300000000000000" pitchFamily="34" charset="-128"/>
            </a:endParaRPr>
          </a:p>
        </p:txBody>
      </p:sp>
      <p:sp>
        <p:nvSpPr>
          <p:cNvPr id="18" name="L-Shape 17">
            <a:extLst>
              <a:ext uri="{FF2B5EF4-FFF2-40B4-BE49-F238E27FC236}">
                <a16:creationId xmlns:a16="http://schemas.microsoft.com/office/drawing/2014/main" id="{BC2CA8F3-511E-470F-8121-B59CF49CF24A}"/>
              </a:ext>
            </a:extLst>
          </p:cNvPr>
          <p:cNvSpPr>
            <a:spLocks noChangeAspect="1"/>
          </p:cNvSpPr>
          <p:nvPr/>
        </p:nvSpPr>
        <p:spPr>
          <a:xfrm rot="13500000">
            <a:off x="601402" y="1802448"/>
            <a:ext cx="182880" cy="182880"/>
          </a:xfrm>
          <a:prstGeom prst="corner">
            <a:avLst>
              <a:gd name="adj1" fmla="val 43974"/>
              <a:gd name="adj2" fmla="val 40961"/>
            </a:avLst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7FCC4CAE-4222-4C00-A43B-9C444C552341}"/>
              </a:ext>
            </a:extLst>
          </p:cNvPr>
          <p:cNvSpPr>
            <a:spLocks noChangeAspect="1"/>
          </p:cNvSpPr>
          <p:nvPr/>
        </p:nvSpPr>
        <p:spPr>
          <a:xfrm rot="13500000">
            <a:off x="601401" y="2262821"/>
            <a:ext cx="182880" cy="182880"/>
          </a:xfrm>
          <a:prstGeom prst="corner">
            <a:avLst>
              <a:gd name="adj1" fmla="val 43974"/>
              <a:gd name="adj2" fmla="val 40961"/>
            </a:avLst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9075951D-A54D-4779-8852-6B39D2896402}"/>
              </a:ext>
            </a:extLst>
          </p:cNvPr>
          <p:cNvSpPr>
            <a:spLocks noChangeAspect="1"/>
          </p:cNvSpPr>
          <p:nvPr/>
        </p:nvSpPr>
        <p:spPr>
          <a:xfrm rot="13500000">
            <a:off x="601401" y="2723196"/>
            <a:ext cx="182880" cy="182880"/>
          </a:xfrm>
          <a:prstGeom prst="corner">
            <a:avLst>
              <a:gd name="adj1" fmla="val 43974"/>
              <a:gd name="adj2" fmla="val 40961"/>
            </a:avLst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-Shape 10">
            <a:extLst>
              <a:ext uri="{FF2B5EF4-FFF2-40B4-BE49-F238E27FC236}">
                <a16:creationId xmlns:a16="http://schemas.microsoft.com/office/drawing/2014/main" id="{F69707E8-4A55-4F7C-AAFA-203D1DC22AE4}"/>
              </a:ext>
            </a:extLst>
          </p:cNvPr>
          <p:cNvSpPr>
            <a:spLocks noChangeAspect="1"/>
          </p:cNvSpPr>
          <p:nvPr/>
        </p:nvSpPr>
        <p:spPr>
          <a:xfrm rot="13500000">
            <a:off x="601401" y="3183571"/>
            <a:ext cx="182880" cy="182880"/>
          </a:xfrm>
          <a:prstGeom prst="corner">
            <a:avLst>
              <a:gd name="adj1" fmla="val 43974"/>
              <a:gd name="adj2" fmla="val 40961"/>
            </a:avLst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876E6C4D-B076-4BBD-B1BC-AB44639A52E7}"/>
              </a:ext>
            </a:extLst>
          </p:cNvPr>
          <p:cNvSpPr>
            <a:spLocks noChangeAspect="1"/>
          </p:cNvSpPr>
          <p:nvPr/>
        </p:nvSpPr>
        <p:spPr>
          <a:xfrm rot="13500000">
            <a:off x="601400" y="3643946"/>
            <a:ext cx="182880" cy="182880"/>
          </a:xfrm>
          <a:prstGeom prst="corner">
            <a:avLst>
              <a:gd name="adj1" fmla="val 43974"/>
              <a:gd name="adj2" fmla="val 40961"/>
            </a:avLst>
          </a:prstGeom>
          <a:solidFill>
            <a:srgbClr val="29A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04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F0B25534-A83A-4BB7-A051-DFC263D11B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19" t="54467"/>
          <a:stretch/>
        </p:blipFill>
        <p:spPr>
          <a:xfrm rot="6057637">
            <a:off x="9286053" y="813792"/>
            <a:ext cx="2814084" cy="243831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8C6829B-E54D-443C-86B0-E301F174F017}"/>
              </a:ext>
            </a:extLst>
          </p:cNvPr>
          <p:cNvSpPr/>
          <p:nvPr/>
        </p:nvSpPr>
        <p:spPr>
          <a:xfrm>
            <a:off x="7712479" y="1483028"/>
            <a:ext cx="2468880" cy="2466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90B84B-CE80-4A22-B6D6-C2EAFAC530B2}"/>
              </a:ext>
            </a:extLst>
          </p:cNvPr>
          <p:cNvSpPr txBox="1"/>
          <p:nvPr/>
        </p:nvSpPr>
        <p:spPr>
          <a:xfrm>
            <a:off x="563527" y="978790"/>
            <a:ext cx="6073690" cy="320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Imagine Your Portfolio as an Expensive Camera…</a:t>
            </a:r>
          </a:p>
          <a:p>
            <a:endParaRPr lang="en-US" sz="12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You want to support it with a stable base.</a:t>
            </a:r>
          </a:p>
          <a:p>
            <a:endParaRPr lang="en-US" sz="6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Fundamental &amp; technical analysis may provide </a:t>
            </a:r>
          </a:p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two legs of support, but without behavioral insights on the market you’re left with a </a:t>
            </a:r>
          </a:p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balancing act.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0D647B-6C6F-4EEF-A606-3BC8DB076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743" y="978790"/>
            <a:ext cx="3492352" cy="34778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630BAD-D989-40FC-BA31-C73E96749E53}"/>
              </a:ext>
            </a:extLst>
          </p:cNvPr>
          <p:cNvSpPr txBox="1"/>
          <p:nvPr/>
        </p:nvSpPr>
        <p:spPr>
          <a:xfrm>
            <a:off x="8154415" y="570310"/>
            <a:ext cx="15850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+mj-lt"/>
                <a:ea typeface="Yu Gothic UI Light" panose="020B0300000000000000" pitchFamily="34" charset="-128"/>
              </a:rPr>
              <a:t>Animation</a:t>
            </a:r>
            <a:endParaRPr lang="en-US" i="1" dirty="0">
              <a:solidFill>
                <a:srgbClr val="FF0000"/>
              </a:solidFill>
              <a:latin typeface="+mj-lt"/>
              <a:ea typeface="Yu Gothic UI Light" panose="020B0300000000000000" pitchFamily="34" charset="-128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7E832B1-A6D7-4746-B012-CDBD6435991E}"/>
              </a:ext>
            </a:extLst>
          </p:cNvPr>
          <p:cNvCxnSpPr>
            <a:cxnSpLocks/>
          </p:cNvCxnSpPr>
          <p:nvPr/>
        </p:nvCxnSpPr>
        <p:spPr>
          <a:xfrm>
            <a:off x="0" y="6443345"/>
            <a:ext cx="12192000" cy="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ABC1F83-7E0F-4AB1-A914-651E425A818E}"/>
              </a:ext>
            </a:extLst>
          </p:cNvPr>
          <p:cNvSpPr txBox="1"/>
          <p:nvPr/>
        </p:nvSpPr>
        <p:spPr>
          <a:xfrm>
            <a:off x="0" y="6392017"/>
            <a:ext cx="1605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+mj-lt"/>
                <a:ea typeface="Yu Gothic UI Light" panose="020B0300000000000000" pitchFamily="34" charset="-128"/>
              </a:rPr>
              <a:t>Page break</a:t>
            </a:r>
            <a:endParaRPr lang="en-US" i="1" dirty="0">
              <a:solidFill>
                <a:srgbClr val="FF0000"/>
              </a:solidFill>
              <a:latin typeface="+mj-lt"/>
              <a:ea typeface="Yu Gothic UI Light" panose="020B0300000000000000" pitchFamily="34" charset="-128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16867FC-8F84-4690-AB71-47D2BCCEEE1E}"/>
              </a:ext>
            </a:extLst>
          </p:cNvPr>
          <p:cNvSpPr>
            <a:spLocks noChangeAspect="1"/>
          </p:cNvSpPr>
          <p:nvPr/>
        </p:nvSpPr>
        <p:spPr>
          <a:xfrm>
            <a:off x="5913121" y="4705984"/>
            <a:ext cx="365760" cy="36576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E3C5C1-162D-4CBF-9726-581FA51761C5}"/>
              </a:ext>
            </a:extLst>
          </p:cNvPr>
          <p:cNvSpPr>
            <a:spLocks noChangeAspect="1"/>
          </p:cNvSpPr>
          <p:nvPr/>
        </p:nvSpPr>
        <p:spPr>
          <a:xfrm>
            <a:off x="6834983" y="4708630"/>
            <a:ext cx="365760" cy="36576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5F15C8D-EA83-48F7-A7E1-1CD1B1353557}"/>
              </a:ext>
            </a:extLst>
          </p:cNvPr>
          <p:cNvSpPr>
            <a:spLocks noChangeAspect="1"/>
          </p:cNvSpPr>
          <p:nvPr/>
        </p:nvSpPr>
        <p:spPr>
          <a:xfrm>
            <a:off x="4991259" y="4705984"/>
            <a:ext cx="365760" cy="365760"/>
          </a:xfrm>
          <a:prstGeom prst="ellipse">
            <a:avLst/>
          </a:prstGeom>
          <a:solidFill>
            <a:srgbClr val="04B7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1DB1E5-24B5-40FB-ABD3-391AF171DAC3}"/>
              </a:ext>
            </a:extLst>
          </p:cNvPr>
          <p:cNvSpPr txBox="1"/>
          <p:nvPr/>
        </p:nvSpPr>
        <p:spPr>
          <a:xfrm>
            <a:off x="0" y="0"/>
            <a:ext cx="17118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+mj-lt"/>
                <a:ea typeface="Yu Gothic UI Light" panose="020B0300000000000000" pitchFamily="34" charset="-128"/>
              </a:rPr>
              <a:t>Carousel #1</a:t>
            </a:r>
            <a:endParaRPr lang="en-US" i="1" dirty="0">
              <a:solidFill>
                <a:srgbClr val="FF0000"/>
              </a:solidFill>
              <a:latin typeface="+mj-lt"/>
              <a:ea typeface="Yu Gothic UI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8315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F0B25534-A83A-4BB7-A051-DFC263D11B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19" t="54467"/>
          <a:stretch/>
        </p:blipFill>
        <p:spPr>
          <a:xfrm rot="6057637">
            <a:off x="9286053" y="813793"/>
            <a:ext cx="2814084" cy="243831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8C6829B-E54D-443C-86B0-E301F174F017}"/>
              </a:ext>
            </a:extLst>
          </p:cNvPr>
          <p:cNvSpPr/>
          <p:nvPr/>
        </p:nvSpPr>
        <p:spPr>
          <a:xfrm>
            <a:off x="7712479" y="1483029"/>
            <a:ext cx="2468880" cy="2466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90B84B-CE80-4A22-B6D6-C2EAFAC530B2}"/>
              </a:ext>
            </a:extLst>
          </p:cNvPr>
          <p:cNvSpPr txBox="1"/>
          <p:nvPr/>
        </p:nvSpPr>
        <p:spPr>
          <a:xfrm>
            <a:off x="563527" y="978791"/>
            <a:ext cx="6637216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What is Behavioral Finance?</a:t>
            </a:r>
          </a:p>
          <a:p>
            <a:endParaRPr lang="en-US" sz="12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Behavioral Finance is the study of how psychological influences impact market outcomes.</a:t>
            </a:r>
          </a:p>
          <a:p>
            <a:endParaRPr lang="en-US" sz="6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It’s about knowing how over 200 cognitive biases affect the way you </a:t>
            </a:r>
            <a:r>
              <a:rPr lang="en-US" sz="2400" dirty="0">
                <a:solidFill>
                  <a:srgbClr val="0070C0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– </a:t>
            </a:r>
            <a:r>
              <a:rPr lang="en-US" sz="2400" i="1" dirty="0">
                <a:solidFill>
                  <a:srgbClr val="0070C0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and every other investor – </a:t>
            </a:r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approach the market.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0D647B-6C6F-4EEF-A606-3BC8DB076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743" y="978791"/>
            <a:ext cx="3492352" cy="347787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F20EEF2-41FD-4659-ACBD-4DD91B6538FF}"/>
              </a:ext>
            </a:extLst>
          </p:cNvPr>
          <p:cNvCxnSpPr>
            <a:cxnSpLocks/>
          </p:cNvCxnSpPr>
          <p:nvPr/>
        </p:nvCxnSpPr>
        <p:spPr>
          <a:xfrm>
            <a:off x="0" y="6443345"/>
            <a:ext cx="12192000" cy="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2916FA0-43B6-4AC1-9A3B-9356EF989B02}"/>
              </a:ext>
            </a:extLst>
          </p:cNvPr>
          <p:cNvSpPr txBox="1"/>
          <p:nvPr/>
        </p:nvSpPr>
        <p:spPr>
          <a:xfrm>
            <a:off x="0" y="6392017"/>
            <a:ext cx="1605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+mj-lt"/>
                <a:ea typeface="Yu Gothic UI Light" panose="020B0300000000000000" pitchFamily="34" charset="-128"/>
              </a:rPr>
              <a:t>Page break</a:t>
            </a:r>
            <a:endParaRPr lang="en-US" i="1" dirty="0">
              <a:solidFill>
                <a:srgbClr val="FF0000"/>
              </a:solidFill>
              <a:latin typeface="+mj-lt"/>
              <a:ea typeface="Yu Gothic UI Light" panose="020B0300000000000000" pitchFamily="34" charset="-128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F980EBB-44C2-4F65-AD36-6CB8F702DB02}"/>
              </a:ext>
            </a:extLst>
          </p:cNvPr>
          <p:cNvSpPr>
            <a:spLocks noChangeAspect="1"/>
          </p:cNvSpPr>
          <p:nvPr/>
        </p:nvSpPr>
        <p:spPr>
          <a:xfrm>
            <a:off x="5913121" y="4705985"/>
            <a:ext cx="365760" cy="365760"/>
          </a:xfrm>
          <a:prstGeom prst="ellipse">
            <a:avLst/>
          </a:prstGeom>
          <a:solidFill>
            <a:srgbClr val="04B7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C0D48A9-EFEE-4443-8DC5-132605357CF7}"/>
              </a:ext>
            </a:extLst>
          </p:cNvPr>
          <p:cNvSpPr>
            <a:spLocks noChangeAspect="1"/>
          </p:cNvSpPr>
          <p:nvPr/>
        </p:nvSpPr>
        <p:spPr>
          <a:xfrm>
            <a:off x="6834983" y="4708631"/>
            <a:ext cx="365760" cy="36576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FAF7E95-1C0A-4A58-8C6D-26703940DEE1}"/>
              </a:ext>
            </a:extLst>
          </p:cNvPr>
          <p:cNvSpPr>
            <a:spLocks noChangeAspect="1"/>
          </p:cNvSpPr>
          <p:nvPr/>
        </p:nvSpPr>
        <p:spPr>
          <a:xfrm>
            <a:off x="4991259" y="4705985"/>
            <a:ext cx="365760" cy="36576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45D081-5AF9-472C-B39D-5D495EBCC48E}"/>
              </a:ext>
            </a:extLst>
          </p:cNvPr>
          <p:cNvSpPr txBox="1"/>
          <p:nvPr/>
        </p:nvSpPr>
        <p:spPr>
          <a:xfrm>
            <a:off x="8154415" y="570310"/>
            <a:ext cx="15850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+mj-lt"/>
                <a:ea typeface="Yu Gothic UI Light" panose="020B0300000000000000" pitchFamily="34" charset="-128"/>
              </a:rPr>
              <a:t>Animation</a:t>
            </a:r>
            <a:endParaRPr lang="en-US" i="1" dirty="0">
              <a:solidFill>
                <a:srgbClr val="FF0000"/>
              </a:solidFill>
              <a:latin typeface="+mj-lt"/>
              <a:ea typeface="Yu Gothic UI Light" panose="020B0300000000000000" pitchFamily="34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6DB041-7297-4243-9CAD-D4D566C1001B}"/>
              </a:ext>
            </a:extLst>
          </p:cNvPr>
          <p:cNvSpPr txBox="1"/>
          <p:nvPr/>
        </p:nvSpPr>
        <p:spPr>
          <a:xfrm>
            <a:off x="0" y="0"/>
            <a:ext cx="17118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+mj-lt"/>
                <a:ea typeface="Yu Gothic UI Light" panose="020B0300000000000000" pitchFamily="34" charset="-128"/>
              </a:rPr>
              <a:t>Carousel #2</a:t>
            </a:r>
            <a:endParaRPr lang="en-US" i="1" dirty="0">
              <a:solidFill>
                <a:srgbClr val="FF0000"/>
              </a:solidFill>
              <a:latin typeface="+mj-lt"/>
              <a:ea typeface="Yu Gothic UI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375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F0B25534-A83A-4BB7-A051-DFC263D11B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19" t="54467"/>
          <a:stretch/>
        </p:blipFill>
        <p:spPr>
          <a:xfrm rot="6057637">
            <a:off x="9286053" y="813792"/>
            <a:ext cx="2814084" cy="243831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8C6829B-E54D-443C-86B0-E301F174F017}"/>
              </a:ext>
            </a:extLst>
          </p:cNvPr>
          <p:cNvSpPr/>
          <p:nvPr/>
        </p:nvSpPr>
        <p:spPr>
          <a:xfrm>
            <a:off x="7712479" y="1483028"/>
            <a:ext cx="2468880" cy="2466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90B84B-CE80-4A22-B6D6-C2EAFAC530B2}"/>
              </a:ext>
            </a:extLst>
          </p:cNvPr>
          <p:cNvSpPr txBox="1"/>
          <p:nvPr/>
        </p:nvSpPr>
        <p:spPr>
          <a:xfrm>
            <a:off x="563527" y="978790"/>
            <a:ext cx="6637216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Why is Behavioral Finance Important?</a:t>
            </a:r>
          </a:p>
          <a:p>
            <a:endParaRPr lang="en-US" sz="12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Think of the market like a lion and everyone interacting with it a gazelle. Lions eat gazelles, </a:t>
            </a:r>
          </a:p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but only from the back of the herd.</a:t>
            </a:r>
          </a:p>
          <a:p>
            <a:endParaRPr lang="en-US" sz="6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Understanding where the “herd” is currently and the next direction it’s most likely to take is priceless when it comes to avoiding the lion’s claws &amp; jaws.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0D647B-6C6F-4EEF-A606-3BC8DB076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743" y="978790"/>
            <a:ext cx="3492352" cy="347787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A8F063-2C1F-47FA-8FD5-9355ADECFDFE}"/>
              </a:ext>
            </a:extLst>
          </p:cNvPr>
          <p:cNvCxnSpPr>
            <a:cxnSpLocks/>
          </p:cNvCxnSpPr>
          <p:nvPr/>
        </p:nvCxnSpPr>
        <p:spPr>
          <a:xfrm>
            <a:off x="0" y="6443345"/>
            <a:ext cx="12192000" cy="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3C702E0-907B-4929-B304-C2A46F6B80E5}"/>
              </a:ext>
            </a:extLst>
          </p:cNvPr>
          <p:cNvSpPr txBox="1"/>
          <p:nvPr/>
        </p:nvSpPr>
        <p:spPr>
          <a:xfrm>
            <a:off x="0" y="6392017"/>
            <a:ext cx="1605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+mj-lt"/>
                <a:ea typeface="Yu Gothic UI Light" panose="020B0300000000000000" pitchFamily="34" charset="-128"/>
              </a:rPr>
              <a:t>Page break</a:t>
            </a:r>
            <a:endParaRPr lang="en-US" i="1" dirty="0">
              <a:solidFill>
                <a:srgbClr val="FF0000"/>
              </a:solidFill>
              <a:latin typeface="+mj-lt"/>
              <a:ea typeface="Yu Gothic UI Light" panose="020B0300000000000000" pitchFamily="34" charset="-128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C5BF2E-45DE-4000-8941-DDEC63CAD70D}"/>
              </a:ext>
            </a:extLst>
          </p:cNvPr>
          <p:cNvSpPr>
            <a:spLocks noChangeAspect="1"/>
          </p:cNvSpPr>
          <p:nvPr/>
        </p:nvSpPr>
        <p:spPr>
          <a:xfrm>
            <a:off x="5913121" y="4705984"/>
            <a:ext cx="365760" cy="36576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62BE2B4-0E40-467E-AD7A-4C8497136B75}"/>
              </a:ext>
            </a:extLst>
          </p:cNvPr>
          <p:cNvSpPr>
            <a:spLocks noChangeAspect="1"/>
          </p:cNvSpPr>
          <p:nvPr/>
        </p:nvSpPr>
        <p:spPr>
          <a:xfrm>
            <a:off x="6834983" y="4708630"/>
            <a:ext cx="365760" cy="365760"/>
          </a:xfrm>
          <a:prstGeom prst="ellipse">
            <a:avLst/>
          </a:prstGeom>
          <a:solidFill>
            <a:srgbClr val="04B7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9BAF16-95B1-4D9A-85BF-59833276D95E}"/>
              </a:ext>
            </a:extLst>
          </p:cNvPr>
          <p:cNvSpPr>
            <a:spLocks noChangeAspect="1"/>
          </p:cNvSpPr>
          <p:nvPr/>
        </p:nvSpPr>
        <p:spPr>
          <a:xfrm>
            <a:off x="4991259" y="4705984"/>
            <a:ext cx="365760" cy="36576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D048E1-405D-49C8-A89E-68278FB04DF1}"/>
              </a:ext>
            </a:extLst>
          </p:cNvPr>
          <p:cNvSpPr txBox="1"/>
          <p:nvPr/>
        </p:nvSpPr>
        <p:spPr>
          <a:xfrm>
            <a:off x="8154415" y="570310"/>
            <a:ext cx="15850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+mj-lt"/>
                <a:ea typeface="Yu Gothic UI Light" panose="020B0300000000000000" pitchFamily="34" charset="-128"/>
              </a:rPr>
              <a:t>Animation</a:t>
            </a:r>
            <a:endParaRPr lang="en-US" i="1" dirty="0">
              <a:solidFill>
                <a:srgbClr val="FF0000"/>
              </a:solidFill>
              <a:latin typeface="+mj-lt"/>
              <a:ea typeface="Yu Gothic UI Light" panose="020B0300000000000000" pitchFamily="34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2E1BE0-A2DE-470C-8D18-DEE9162BDD19}"/>
              </a:ext>
            </a:extLst>
          </p:cNvPr>
          <p:cNvSpPr txBox="1"/>
          <p:nvPr/>
        </p:nvSpPr>
        <p:spPr>
          <a:xfrm>
            <a:off x="0" y="0"/>
            <a:ext cx="17118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+mj-lt"/>
                <a:ea typeface="Yu Gothic UI Light" panose="020B0300000000000000" pitchFamily="34" charset="-128"/>
              </a:rPr>
              <a:t>Carousel #3</a:t>
            </a:r>
            <a:endParaRPr lang="en-US" i="1" dirty="0">
              <a:solidFill>
                <a:srgbClr val="FF0000"/>
              </a:solidFill>
              <a:latin typeface="+mj-lt"/>
              <a:ea typeface="Yu Gothic UI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4698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12F4B11-D93D-4AD4-B85B-41A774EAE908}"/>
              </a:ext>
            </a:extLst>
          </p:cNvPr>
          <p:cNvCxnSpPr>
            <a:cxnSpLocks/>
          </p:cNvCxnSpPr>
          <p:nvPr/>
        </p:nvCxnSpPr>
        <p:spPr>
          <a:xfrm>
            <a:off x="0" y="6443345"/>
            <a:ext cx="12192000" cy="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ED51870-0513-42A2-91A9-DB78B025AD90}"/>
              </a:ext>
            </a:extLst>
          </p:cNvPr>
          <p:cNvSpPr txBox="1"/>
          <p:nvPr/>
        </p:nvSpPr>
        <p:spPr>
          <a:xfrm>
            <a:off x="0" y="6392017"/>
            <a:ext cx="1605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+mj-lt"/>
                <a:ea typeface="Yu Gothic UI Light" panose="020B0300000000000000" pitchFamily="34" charset="-128"/>
              </a:rPr>
              <a:t>Page break</a:t>
            </a:r>
            <a:endParaRPr lang="en-US" i="1" dirty="0">
              <a:solidFill>
                <a:srgbClr val="FF0000"/>
              </a:solidFill>
              <a:latin typeface="+mj-lt"/>
              <a:ea typeface="Yu Gothic UI Light" panose="020B0300000000000000" pitchFamily="34" charset="-128"/>
            </a:endParaRPr>
          </a:p>
        </p:txBody>
      </p:sp>
      <p:pic>
        <p:nvPicPr>
          <p:cNvPr id="11" name="Ovtlyr Feature Reel">
            <a:hlinkClick r:id="" action="ppaction://media"/>
            <a:extLst>
              <a:ext uri="{FF2B5EF4-FFF2-40B4-BE49-F238E27FC236}">
                <a16:creationId xmlns:a16="http://schemas.microsoft.com/office/drawing/2014/main" id="{A51ADB93-D774-4E54-AD0C-74B5BA3A67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3527" y="979368"/>
            <a:ext cx="6561173" cy="3690660"/>
          </a:xfrm>
          <a:prstGeom prst="rect">
            <a:avLst/>
          </a:prstGeom>
          <a:ln w="63500">
            <a:solidFill>
              <a:srgbClr val="41A4FE"/>
            </a:solidFill>
            <a:miter lim="800000"/>
          </a:ln>
          <a:scene3d>
            <a:camera prst="perspectiveContrastingRightFacing" fov="1800000">
              <a:rot lat="0" lon="20400000" rev="0"/>
            </a:camera>
            <a:lightRig rig="threePt" dir="t"/>
          </a:scene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6F4D1B-0008-40E8-9DF9-127152332FAF}"/>
              </a:ext>
            </a:extLst>
          </p:cNvPr>
          <p:cNvSpPr txBox="1"/>
          <p:nvPr/>
        </p:nvSpPr>
        <p:spPr>
          <a:xfrm>
            <a:off x="7048500" y="978790"/>
            <a:ext cx="4579973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Text…</a:t>
            </a:r>
          </a:p>
          <a:p>
            <a:endParaRPr lang="en-US" sz="12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Text…</a:t>
            </a:r>
          </a:p>
          <a:p>
            <a:endParaRPr lang="en-US" sz="6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Text…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DFECFC-022C-4E93-BA3E-CBF63AEE6B3A}"/>
              </a:ext>
            </a:extLst>
          </p:cNvPr>
          <p:cNvSpPr txBox="1"/>
          <p:nvPr/>
        </p:nvSpPr>
        <p:spPr>
          <a:xfrm>
            <a:off x="563527" y="414654"/>
            <a:ext cx="8825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+mj-lt"/>
                <a:ea typeface="Yu Gothic UI Light" panose="020B0300000000000000" pitchFamily="34" charset="-128"/>
              </a:rPr>
              <a:t>Video</a:t>
            </a:r>
            <a:endParaRPr lang="en-US" i="1" dirty="0">
              <a:solidFill>
                <a:srgbClr val="FF0000"/>
              </a:solidFill>
              <a:latin typeface="+mj-lt"/>
              <a:ea typeface="Yu Gothic UI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668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1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E013BB4-3A3B-473A-B8A9-5880F706D4E5}"/>
              </a:ext>
            </a:extLst>
          </p:cNvPr>
          <p:cNvSpPr/>
          <p:nvPr/>
        </p:nvSpPr>
        <p:spPr>
          <a:xfrm>
            <a:off x="0" y="904357"/>
            <a:ext cx="12192000" cy="2212121"/>
          </a:xfrm>
          <a:prstGeom prst="rect">
            <a:avLst/>
          </a:prstGeom>
          <a:gradFill>
            <a:gsLst>
              <a:gs pos="100000">
                <a:schemeClr val="bg2"/>
              </a:gs>
              <a:gs pos="0">
                <a:schemeClr val="bg1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1AEEFE0-8100-4E49-8AF9-8DA4034FBB22}"/>
              </a:ext>
            </a:extLst>
          </p:cNvPr>
          <p:cNvSpPr/>
          <p:nvPr/>
        </p:nvSpPr>
        <p:spPr>
          <a:xfrm>
            <a:off x="0" y="904357"/>
            <a:ext cx="5127362" cy="2212120"/>
          </a:xfrm>
          <a:custGeom>
            <a:avLst/>
            <a:gdLst>
              <a:gd name="connsiteX0" fmla="*/ 0 w 5127362"/>
              <a:gd name="connsiteY0" fmla="*/ 0 h 2212120"/>
              <a:gd name="connsiteX1" fmla="*/ 4386698 w 5127362"/>
              <a:gd name="connsiteY1" fmla="*/ 0 h 2212120"/>
              <a:gd name="connsiteX2" fmla="*/ 5127361 w 5127362"/>
              <a:gd name="connsiteY2" fmla="*/ 2212109 h 2212120"/>
              <a:gd name="connsiteX3" fmla="*/ 5127361 w 5127362"/>
              <a:gd name="connsiteY3" fmla="*/ 0 h 2212120"/>
              <a:gd name="connsiteX4" fmla="*/ 5127362 w 5127362"/>
              <a:gd name="connsiteY4" fmla="*/ 0 h 2212120"/>
              <a:gd name="connsiteX5" fmla="*/ 5127362 w 5127362"/>
              <a:gd name="connsiteY5" fmla="*/ 2212120 h 2212120"/>
              <a:gd name="connsiteX6" fmla="*/ 0 w 5127362"/>
              <a:gd name="connsiteY6" fmla="*/ 2212120 h 2212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27362" h="2212120">
                <a:moveTo>
                  <a:pt x="0" y="0"/>
                </a:moveTo>
                <a:lnTo>
                  <a:pt x="4386698" y="0"/>
                </a:lnTo>
                <a:lnTo>
                  <a:pt x="5127361" y="2212109"/>
                </a:lnTo>
                <a:lnTo>
                  <a:pt x="5127361" y="0"/>
                </a:lnTo>
                <a:lnTo>
                  <a:pt x="5127362" y="0"/>
                </a:lnTo>
                <a:lnTo>
                  <a:pt x="5127362" y="2212120"/>
                </a:lnTo>
                <a:lnTo>
                  <a:pt x="0" y="2212120"/>
                </a:lnTo>
                <a:close/>
              </a:path>
            </a:pathLst>
          </a:custGeom>
          <a:gradFill flip="none" rotWithShape="1">
            <a:gsLst>
              <a:gs pos="100000">
                <a:srgbClr val="46DCFF"/>
              </a:gs>
              <a:gs pos="0">
                <a:srgbClr val="0070C0"/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90B84B-CE80-4A22-B6D6-C2EAFAC530B2}"/>
              </a:ext>
            </a:extLst>
          </p:cNvPr>
          <p:cNvSpPr txBox="1"/>
          <p:nvPr/>
        </p:nvSpPr>
        <p:spPr>
          <a:xfrm>
            <a:off x="563527" y="979367"/>
            <a:ext cx="413606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Join the Thousands Leveraging OVTLYR Data to Bring their Investments into Focus.</a:t>
            </a:r>
            <a:endParaRPr lang="en-US" sz="1200" dirty="0">
              <a:solidFill>
                <a:schemeClr val="bg1"/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A8F063-2C1F-47FA-8FD5-9355ADECFDFE}"/>
              </a:ext>
            </a:extLst>
          </p:cNvPr>
          <p:cNvCxnSpPr>
            <a:cxnSpLocks/>
          </p:cNvCxnSpPr>
          <p:nvPr/>
        </p:nvCxnSpPr>
        <p:spPr>
          <a:xfrm>
            <a:off x="0" y="6443345"/>
            <a:ext cx="12192000" cy="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3C702E0-907B-4929-B304-C2A46F6B80E5}"/>
              </a:ext>
            </a:extLst>
          </p:cNvPr>
          <p:cNvSpPr txBox="1"/>
          <p:nvPr/>
        </p:nvSpPr>
        <p:spPr>
          <a:xfrm>
            <a:off x="0" y="6392017"/>
            <a:ext cx="1605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+mj-lt"/>
                <a:ea typeface="Yu Gothic UI Light" panose="020B0300000000000000" pitchFamily="34" charset="-128"/>
              </a:rPr>
              <a:t>Page break</a:t>
            </a:r>
            <a:endParaRPr lang="en-US" i="1" dirty="0">
              <a:solidFill>
                <a:srgbClr val="FF0000"/>
              </a:solidFill>
              <a:latin typeface="+mj-lt"/>
              <a:ea typeface="Yu Gothic UI Light" panose="020B0300000000000000" pitchFamily="34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6F8C6E-8D6E-4269-9F01-4A3280B19631}"/>
              </a:ext>
            </a:extLst>
          </p:cNvPr>
          <p:cNvSpPr txBox="1"/>
          <p:nvPr/>
        </p:nvSpPr>
        <p:spPr>
          <a:xfrm>
            <a:off x="7431083" y="1779584"/>
            <a:ext cx="24571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+mj-lt"/>
                <a:ea typeface="Yu Gothic UI Light" panose="020B0300000000000000" pitchFamily="34" charset="-128"/>
              </a:rPr>
              <a:t>Video Testimonials</a:t>
            </a:r>
            <a:endParaRPr lang="en-US" i="1" dirty="0">
              <a:solidFill>
                <a:srgbClr val="FF0000"/>
              </a:solidFill>
              <a:latin typeface="+mj-lt"/>
              <a:ea typeface="Yu Gothic UI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2272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F9FD2D-7195-4882-919E-5916C1D5C1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1" r="698"/>
          <a:stretch/>
        </p:blipFill>
        <p:spPr>
          <a:xfrm flipH="1">
            <a:off x="0" y="545465"/>
            <a:ext cx="12106936" cy="59297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F571BB-D7EE-4F07-A40A-D4693CD139F6}"/>
              </a:ext>
            </a:extLst>
          </p:cNvPr>
          <p:cNvSpPr txBox="1"/>
          <p:nvPr/>
        </p:nvSpPr>
        <p:spPr>
          <a:xfrm>
            <a:off x="6096000" y="978790"/>
            <a:ext cx="5532473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What does OVTLYR do?</a:t>
            </a:r>
          </a:p>
          <a:p>
            <a:endParaRPr lang="en-US" sz="12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Markets can move in irrational ways, but irrationality doesn’t have to be a surprise.</a:t>
            </a:r>
          </a:p>
          <a:p>
            <a:endParaRPr lang="en-US" sz="6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OVTLYR uses advanced AI to determine how investors make decisions, so that you can know when the rest of the market has been too fearful or greedy.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959CC3-FF42-4913-BB56-CF8197915814}"/>
              </a:ext>
            </a:extLst>
          </p:cNvPr>
          <p:cNvCxnSpPr>
            <a:cxnSpLocks/>
          </p:cNvCxnSpPr>
          <p:nvPr/>
        </p:nvCxnSpPr>
        <p:spPr>
          <a:xfrm>
            <a:off x="0" y="6443345"/>
            <a:ext cx="12192000" cy="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5796B7-43F8-4F4A-B8D8-95626C6CE814}"/>
              </a:ext>
            </a:extLst>
          </p:cNvPr>
          <p:cNvSpPr txBox="1"/>
          <p:nvPr/>
        </p:nvSpPr>
        <p:spPr>
          <a:xfrm>
            <a:off x="0" y="6392017"/>
            <a:ext cx="1605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+mj-lt"/>
                <a:ea typeface="Yu Gothic UI Light" panose="020B0300000000000000" pitchFamily="34" charset="-128"/>
              </a:rPr>
              <a:t>Page break</a:t>
            </a:r>
            <a:endParaRPr lang="en-US" i="1" dirty="0">
              <a:solidFill>
                <a:srgbClr val="FF0000"/>
              </a:solidFill>
              <a:latin typeface="+mj-lt"/>
              <a:ea typeface="Yu Gothic UI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63896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E91B40-7355-4E31-928D-ABB2DADE8E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1" r="698"/>
          <a:stretch/>
        </p:blipFill>
        <p:spPr>
          <a:xfrm flipH="1">
            <a:off x="0" y="545465"/>
            <a:ext cx="12106936" cy="59297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EEF815-9ACE-4150-80EB-300FA6D90A39}"/>
              </a:ext>
            </a:extLst>
          </p:cNvPr>
          <p:cNvSpPr txBox="1"/>
          <p:nvPr/>
        </p:nvSpPr>
        <p:spPr>
          <a:xfrm>
            <a:off x="6096000" y="978790"/>
            <a:ext cx="5532473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Who is OVTLYR for?</a:t>
            </a:r>
          </a:p>
          <a:p>
            <a:endParaRPr lang="en-US" sz="12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OVTLYR is a tool for people with busy lives. Neither highly active nor completely passive, OVTLYR is responsive when you need it and low-hassle when you don’t.</a:t>
            </a:r>
          </a:p>
          <a:p>
            <a:endParaRPr lang="en-US" sz="6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OVTLYR behavioral analytics are unique to fundamental &amp; technical indicators and can be used with your existing strategy to give you an edge.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F52B4E-FA25-4E41-B75D-F4FAF63A390E}"/>
              </a:ext>
            </a:extLst>
          </p:cNvPr>
          <p:cNvCxnSpPr>
            <a:cxnSpLocks/>
          </p:cNvCxnSpPr>
          <p:nvPr/>
        </p:nvCxnSpPr>
        <p:spPr>
          <a:xfrm>
            <a:off x="0" y="6443345"/>
            <a:ext cx="12192000" cy="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281AA7F-3726-4906-BEBF-CB6D3B908976}"/>
              </a:ext>
            </a:extLst>
          </p:cNvPr>
          <p:cNvSpPr txBox="1"/>
          <p:nvPr/>
        </p:nvSpPr>
        <p:spPr>
          <a:xfrm>
            <a:off x="0" y="6392017"/>
            <a:ext cx="1605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+mj-lt"/>
                <a:ea typeface="Yu Gothic UI Light" panose="020B0300000000000000" pitchFamily="34" charset="-128"/>
              </a:rPr>
              <a:t>Page break</a:t>
            </a:r>
            <a:endParaRPr lang="en-US" i="1" dirty="0">
              <a:solidFill>
                <a:srgbClr val="FF0000"/>
              </a:solidFill>
              <a:latin typeface="+mj-lt"/>
              <a:ea typeface="Yu Gothic UI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1660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245AF9-2F48-4445-AF03-1DC3761E45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1" r="698"/>
          <a:stretch/>
        </p:blipFill>
        <p:spPr>
          <a:xfrm flipH="1">
            <a:off x="0" y="545465"/>
            <a:ext cx="12106936" cy="59297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3B047C-8055-46E9-8F22-29F88775642F}"/>
              </a:ext>
            </a:extLst>
          </p:cNvPr>
          <p:cNvSpPr txBox="1"/>
          <p:nvPr/>
        </p:nvSpPr>
        <p:spPr>
          <a:xfrm>
            <a:off x="6096000" y="978790"/>
            <a:ext cx="5532473" cy="2385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What does OVTLYR cover?</a:t>
            </a:r>
          </a:p>
          <a:p>
            <a:endParaRPr lang="en-US" sz="12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OVTLYR supports over 1,000 of the largest market cap, most liquid assets on the NYSE and NASDAQ exchanges. </a:t>
            </a:r>
          </a:p>
          <a:p>
            <a:endParaRPr lang="en-US" sz="6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See the full list </a:t>
            </a:r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  <a:hlinkClick r:id="rId3"/>
              </a:rPr>
              <a:t>here</a:t>
            </a:r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1EC89EC-251B-4FEC-A41E-20DD8A285597}"/>
              </a:ext>
            </a:extLst>
          </p:cNvPr>
          <p:cNvCxnSpPr>
            <a:cxnSpLocks/>
          </p:cNvCxnSpPr>
          <p:nvPr/>
        </p:nvCxnSpPr>
        <p:spPr>
          <a:xfrm>
            <a:off x="0" y="6443345"/>
            <a:ext cx="12192000" cy="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AF0FEFF-91A5-4C0B-AFF8-A95AB44DB257}"/>
              </a:ext>
            </a:extLst>
          </p:cNvPr>
          <p:cNvSpPr txBox="1"/>
          <p:nvPr/>
        </p:nvSpPr>
        <p:spPr>
          <a:xfrm>
            <a:off x="0" y="6392017"/>
            <a:ext cx="1605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+mj-lt"/>
                <a:ea typeface="Yu Gothic UI Light" panose="020B0300000000000000" pitchFamily="34" charset="-128"/>
              </a:rPr>
              <a:t>Page break</a:t>
            </a:r>
            <a:endParaRPr lang="en-US" i="1" dirty="0">
              <a:solidFill>
                <a:srgbClr val="FF0000"/>
              </a:solidFill>
              <a:latin typeface="+mj-lt"/>
              <a:ea typeface="Yu Gothic UI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4687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</TotalTime>
  <Words>566</Words>
  <Application>Microsoft Office PowerPoint</Application>
  <PresentationFormat>Widescreen</PresentationFormat>
  <Paragraphs>103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Yu Gothic UI Light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Gorzycki</dc:creator>
  <cp:lastModifiedBy>Mark Gorzycki</cp:lastModifiedBy>
  <cp:revision>34</cp:revision>
  <dcterms:created xsi:type="dcterms:W3CDTF">2021-04-08T17:45:36Z</dcterms:created>
  <dcterms:modified xsi:type="dcterms:W3CDTF">2021-04-09T14:43:43Z</dcterms:modified>
</cp:coreProperties>
</file>